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57" r:id="rId3"/>
    <p:sldId id="258" r:id="rId4"/>
    <p:sldId id="259" r:id="rId5"/>
    <p:sldId id="268" r:id="rId6"/>
    <p:sldId id="277" r:id="rId7"/>
    <p:sldId id="260" r:id="rId8"/>
    <p:sldId id="261" r:id="rId9"/>
    <p:sldId id="279" r:id="rId10"/>
    <p:sldId id="278"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89" autoAdjust="0"/>
  </p:normalViewPr>
  <p:slideViewPr>
    <p:cSldViewPr>
      <p:cViewPr varScale="1">
        <p:scale>
          <a:sx n="103" d="100"/>
          <a:sy n="103" d="100"/>
        </p:scale>
        <p:origin x="-18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11A2F4-0492-47FA-9F19-702F3D9D8BB3}" type="datetimeFigureOut">
              <a:rPr lang="en-US" smtClean="0"/>
              <a:t>8/23/2016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4A022CE-19E3-483A-BA6B-C238D7DA6310}" type="slidenum">
              <a:rPr lang="en-US" smtClean="0"/>
              <a:t>‹#›</a:t>
            </a:fld>
            <a:endParaRPr lang="en-US" dirty="0"/>
          </a:p>
        </p:txBody>
      </p:sp>
    </p:spTree>
    <p:extLst>
      <p:ext uri="{BB962C8B-B14F-4D97-AF65-F5344CB8AC3E}">
        <p14:creationId xmlns:p14="http://schemas.microsoft.com/office/powerpoint/2010/main" val="416035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2</a:t>
            </a:fld>
            <a:endParaRPr lang="en-US" dirty="0"/>
          </a:p>
        </p:txBody>
      </p:sp>
    </p:spTree>
    <p:extLst>
      <p:ext uri="{BB962C8B-B14F-4D97-AF65-F5344CB8AC3E}">
        <p14:creationId xmlns:p14="http://schemas.microsoft.com/office/powerpoint/2010/main" val="3382593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3</a:t>
            </a:fld>
            <a:endParaRPr lang="en-US" dirty="0"/>
          </a:p>
        </p:txBody>
      </p:sp>
    </p:spTree>
    <p:extLst>
      <p:ext uri="{BB962C8B-B14F-4D97-AF65-F5344CB8AC3E}">
        <p14:creationId xmlns:p14="http://schemas.microsoft.com/office/powerpoint/2010/main" val="379916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federal law requires that each district that receives more than $500,000 in Title I funds must reserve not less than 1 percent of its Title I allocation for parental involvement activities.</a:t>
            </a:r>
          </a:p>
          <a:p>
            <a:endParaRPr lang="en-US" dirty="0" smtClean="0"/>
          </a:p>
          <a:p>
            <a:r>
              <a:rPr lang="en-US" dirty="0" smtClean="0"/>
              <a:t> Districts are required to reserve not less than 1 percent of Title I allocation for parent involvement programs, including promoting family literacy and parenting skills.*</a:t>
            </a:r>
          </a:p>
          <a:p>
            <a:endParaRPr lang="en-US" dirty="0" smtClean="0"/>
          </a:p>
          <a:p>
            <a:r>
              <a:rPr lang="en-US" dirty="0" smtClean="0"/>
              <a:t>Allocated on basis of number of students eligible for free/reduced lunch. </a:t>
            </a:r>
          </a:p>
          <a:p>
            <a:endParaRPr lang="en-US" dirty="0" smtClean="0"/>
          </a:p>
          <a:p>
            <a:r>
              <a:rPr lang="en-US" dirty="0" smtClean="0"/>
              <a:t>PPS total allocation is $11655 </a:t>
            </a:r>
          </a:p>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5</a:t>
            </a:fld>
            <a:endParaRPr lang="en-US" dirty="0"/>
          </a:p>
        </p:txBody>
      </p:sp>
    </p:spTree>
    <p:extLst>
      <p:ext uri="{BB962C8B-B14F-4D97-AF65-F5344CB8AC3E}">
        <p14:creationId xmlns:p14="http://schemas.microsoft.com/office/powerpoint/2010/main" val="113456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school must convene an annual meeting</a:t>
            </a:r>
            <a:r>
              <a:rPr lang="en-US" baseline="0" dirty="0" smtClean="0"/>
              <a:t> to inform parents of their school’s participation in Title I programs, its requirements and the parental notifications.</a:t>
            </a:r>
          </a:p>
          <a:p>
            <a:r>
              <a:rPr lang="en-US" baseline="0" dirty="0" smtClean="0"/>
              <a:t>The district/school provides educational workshops to educate parents about the curriculum, state/local academic assessments, and how to monitor and support their child’s progress.</a:t>
            </a:r>
          </a:p>
          <a:p>
            <a:r>
              <a:rPr lang="en-US" baseline="0" dirty="0" smtClean="0"/>
              <a:t>Educate school personnel in techniques for communicating and working with parents.</a:t>
            </a:r>
          </a:p>
          <a:p>
            <a:endParaRPr lang="en-US" baseline="0" dirty="0" smtClean="0"/>
          </a:p>
        </p:txBody>
      </p:sp>
      <p:sp>
        <p:nvSpPr>
          <p:cNvPr id="4" name="Slide Number Placeholder 3"/>
          <p:cNvSpPr>
            <a:spLocks noGrp="1"/>
          </p:cNvSpPr>
          <p:nvPr>
            <p:ph type="sldNum" sz="quarter" idx="10"/>
          </p:nvPr>
        </p:nvSpPr>
        <p:spPr/>
        <p:txBody>
          <a:bodyPr/>
          <a:lstStyle/>
          <a:p>
            <a:fld id="{04A022CE-19E3-483A-BA6B-C238D7DA6310}" type="slidenum">
              <a:rPr lang="en-US" smtClean="0"/>
              <a:t>6</a:t>
            </a:fld>
            <a:endParaRPr lang="en-US" dirty="0"/>
          </a:p>
        </p:txBody>
      </p:sp>
    </p:spTree>
    <p:extLst>
      <p:ext uri="{BB962C8B-B14F-4D97-AF65-F5344CB8AC3E}">
        <p14:creationId xmlns:p14="http://schemas.microsoft.com/office/powerpoint/2010/main" val="2219391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Parents are notified at the beginning of the school year of their right to know the qualifications of their child's teachers and paraprofessionals.</a:t>
            </a:r>
          </a:p>
          <a:p>
            <a:pPr defTabSz="931774">
              <a:defRPr/>
            </a:pPr>
            <a:r>
              <a:rPr lang="en-US" dirty="0"/>
              <a:t>Parents of Limited English Proficient children placed in a language instruction educational program must be  notified, no later than 30 days after the start of the school year, of the reason for their child’s placement and the child's level of proficiency</a:t>
            </a:r>
          </a:p>
          <a:p>
            <a:pPr defTabSz="931774">
              <a:defRPr/>
            </a:pPr>
            <a:r>
              <a:rPr lang="en-US" dirty="0"/>
              <a:t>The Parental Involvement Policy establishes the district’s expectations for parental involvement.</a:t>
            </a:r>
          </a:p>
          <a:p>
            <a:pPr defTabSz="931774">
              <a:defRPr/>
            </a:pPr>
            <a:r>
              <a:rPr lang="en-US" dirty="0" smtClean="0"/>
              <a:t>The Parent/School Compact describes the responsibilities of the school, the parent, and the student for improved student achievement</a:t>
            </a:r>
          </a:p>
          <a:p>
            <a:pPr defTabSz="931774">
              <a:defRPr/>
            </a:pPr>
            <a:r>
              <a:rPr lang="en-US" dirty="0" smtClean="0"/>
              <a:t>Documentation is posted in</a:t>
            </a:r>
            <a:r>
              <a:rPr lang="en-US" baseline="0" dirty="0" smtClean="0"/>
              <a:t> the </a:t>
            </a:r>
            <a:r>
              <a:rPr lang="en-US" dirty="0" smtClean="0"/>
              <a:t>District Website</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7</a:t>
            </a:fld>
            <a:endParaRPr lang="en-US" dirty="0"/>
          </a:p>
        </p:txBody>
      </p:sp>
    </p:spTree>
    <p:extLst>
      <p:ext uri="{BB962C8B-B14F-4D97-AF65-F5344CB8AC3E}">
        <p14:creationId xmlns:p14="http://schemas.microsoft.com/office/powerpoint/2010/main" val="4186904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USDE meaning of parent is:</a:t>
            </a:r>
          </a:p>
          <a:p>
            <a:endParaRPr lang="en-US" dirty="0" smtClean="0"/>
          </a:p>
          <a:p>
            <a:r>
              <a:rPr lang="en-US" dirty="0" smtClean="0"/>
              <a:t>Parent:  The term “parent” includes a legal guardian or other person standing in loco parentis (such as a grandparent or stepparent with whom the child lives, or a person who is legally responsible for the child’s welfare). [NCLB, Section 9101(31)]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8</a:t>
            </a:fld>
            <a:endParaRPr lang="en-US" dirty="0"/>
          </a:p>
        </p:txBody>
      </p:sp>
    </p:spTree>
    <p:extLst>
      <p:ext uri="{BB962C8B-B14F-4D97-AF65-F5344CB8AC3E}">
        <p14:creationId xmlns:p14="http://schemas.microsoft.com/office/powerpoint/2010/main" val="60858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9</a:t>
            </a:fld>
            <a:endParaRPr lang="en-US" dirty="0"/>
          </a:p>
        </p:txBody>
      </p:sp>
    </p:spTree>
    <p:extLst>
      <p:ext uri="{BB962C8B-B14F-4D97-AF65-F5344CB8AC3E}">
        <p14:creationId xmlns:p14="http://schemas.microsoft.com/office/powerpoint/2010/main" val="6085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workshops should</a:t>
            </a:r>
            <a:r>
              <a:rPr lang="en-US" baseline="0" dirty="0" smtClean="0"/>
              <a:t> provide materials such as literacy and technology training to help parents work with their children and other parents.</a:t>
            </a:r>
          </a:p>
          <a:p>
            <a:r>
              <a:rPr lang="en-US" baseline="0" dirty="0" smtClean="0"/>
              <a:t>Ensure that the information sent to parents is understandable.</a:t>
            </a:r>
            <a:endParaRPr lang="en-US" dirty="0" smtClean="0"/>
          </a:p>
          <a:p>
            <a:pPr defTabSz="931774">
              <a:defRPr/>
            </a:pPr>
            <a:r>
              <a:rPr lang="en-US" dirty="0" smtClean="0"/>
              <a:t>The SLC provides parents with an opportunity to be involved in the academic program of the school. </a:t>
            </a:r>
          </a:p>
          <a:p>
            <a:pPr lvl="0"/>
            <a:r>
              <a:rPr lang="en-US" dirty="0" smtClean="0">
                <a:solidFill>
                  <a:srgbClr val="FF0000"/>
                </a:solidFill>
              </a:rPr>
              <a:t>What is the SLC? The SLC </a:t>
            </a:r>
            <a:r>
              <a:rPr lang="en-US" dirty="0" smtClean="0"/>
              <a:t>develops, monitors, and evaluates the Plan for Student Achievement to implement programs and services that support students.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4A022CE-19E3-483A-BA6B-C238D7DA6310}" type="slidenum">
              <a:rPr lang="en-US" smtClean="0"/>
              <a:t>10</a:t>
            </a:fld>
            <a:endParaRPr lang="en-US" dirty="0"/>
          </a:p>
        </p:txBody>
      </p:sp>
    </p:spTree>
    <p:extLst>
      <p:ext uri="{BB962C8B-B14F-4D97-AF65-F5344CB8AC3E}">
        <p14:creationId xmlns:p14="http://schemas.microsoft.com/office/powerpoint/2010/main" val="608581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4988C6A-862D-4C55-B9B6-F19C60902915}" type="datetimeFigureOut">
              <a:rPr lang="en-US" smtClean="0"/>
              <a:t>8/23/2016</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AD016779-BE0F-4F77-80DD-BF3D6AD271D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016779-BE0F-4F77-80DD-BF3D6AD271D6}"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016779-BE0F-4F77-80DD-BF3D6AD271D6}"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88C6A-862D-4C55-B9B6-F19C60902915}" type="datetimeFigureOut">
              <a:rPr lang="en-US" smtClean="0"/>
              <a:t>8/23/2016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016779-BE0F-4F77-80DD-BF3D6AD271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4988C6A-862D-4C55-B9B6-F19C60902915}" type="datetimeFigureOut">
              <a:rPr lang="en-US" smtClean="0"/>
              <a:t>8/23/2016</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AD016779-BE0F-4F77-80DD-BF3D6AD271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4988C6A-862D-4C55-B9B6-F19C60902915}" type="datetimeFigureOut">
              <a:rPr lang="en-US" smtClean="0"/>
              <a:t>8/23/2016</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AD016779-BE0F-4F77-80DD-BF3D6AD271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988C6A-862D-4C55-B9B6-F19C60902915}" type="datetimeFigureOut">
              <a:rPr lang="en-US" smtClean="0"/>
              <a:t>8/23/2016</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AD016779-BE0F-4F77-80DD-BF3D6AD271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j.gov/education/parents/" TargetMode="External"/><Relationship Id="rId2" Type="http://schemas.openxmlformats.org/officeDocument/2006/relationships/hyperlink" Target="http://www.nj.gov/education/title1/program/par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381000"/>
            <a:ext cx="7962901" cy="1905000"/>
          </a:xfrm>
        </p:spPr>
        <p:txBody>
          <a:bodyPr rtlCol="0">
            <a:normAutofit fontScale="90000"/>
          </a:bodyPr>
          <a:lstStyle/>
          <a:p>
            <a:pPr lvl="0"/>
            <a:r>
              <a:rPr lang="en-US" sz="4000" b="1" u="sng" dirty="0" smtClean="0">
                <a:solidFill>
                  <a:schemeClr val="accent2">
                    <a:lumMod val="75000"/>
                  </a:schemeClr>
                </a:solidFill>
                <a:latin typeface="Times New Roman" panose="02020603050405020304" pitchFamily="18" charset="0"/>
                <a:cs typeface="Times New Roman" pitchFamily="18" charset="0"/>
              </a:rPr>
              <a:t>PLEASANTVILLE School District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smtClean="0">
              <a:latin typeface="Times New Roman" pitchFamily="18" charset="0"/>
              <a:cs typeface="Times New Roman" pitchFamily="18" charset="0"/>
            </a:endParaRPr>
          </a:p>
        </p:txBody>
      </p:sp>
      <p:sp>
        <p:nvSpPr>
          <p:cNvPr id="3" name="Subtitle 2"/>
          <p:cNvSpPr>
            <a:spLocks noGrp="1"/>
          </p:cNvSpPr>
          <p:nvPr>
            <p:ph type="subTitle" idx="1"/>
          </p:nvPr>
        </p:nvSpPr>
        <p:spPr>
          <a:xfrm>
            <a:off x="838199" y="1981200"/>
            <a:ext cx="7239001" cy="1752600"/>
          </a:xfrm>
        </p:spPr>
        <p:txBody>
          <a:bodyPr>
            <a:normAutofit fontScale="25000" lnSpcReduction="20000"/>
          </a:bodyPr>
          <a:lstStyle/>
          <a:p>
            <a:r>
              <a:rPr lang="en-US" b="1" dirty="0"/>
              <a:t> </a:t>
            </a:r>
            <a:endParaRPr lang="en-US" dirty="0"/>
          </a:p>
          <a:p>
            <a:r>
              <a:rPr lang="en-US" sz="19200" u="sng" dirty="0" smtClean="0">
                <a:solidFill>
                  <a:schemeClr val="tx1"/>
                </a:solidFill>
                <a:latin typeface="Times New Roman" panose="02020603050405020304" pitchFamily="18" charset="0"/>
                <a:cs typeface="Times New Roman" panose="02020603050405020304" pitchFamily="18" charset="0"/>
              </a:rPr>
              <a:t>Parent </a:t>
            </a:r>
            <a:r>
              <a:rPr lang="en-US" sz="19200" u="sng" dirty="0">
                <a:solidFill>
                  <a:schemeClr val="tx1"/>
                </a:solidFill>
                <a:latin typeface="Times New Roman" panose="02020603050405020304" pitchFamily="18" charset="0"/>
                <a:cs typeface="Times New Roman" panose="02020603050405020304" pitchFamily="18" charset="0"/>
              </a:rPr>
              <a:t>Involvement in </a:t>
            </a:r>
            <a:endParaRPr lang="en-US" sz="19200" u="sng" dirty="0" smtClean="0">
              <a:solidFill>
                <a:schemeClr val="tx1"/>
              </a:solidFill>
              <a:latin typeface="Times New Roman" panose="02020603050405020304" pitchFamily="18" charset="0"/>
              <a:cs typeface="Times New Roman" panose="02020603050405020304" pitchFamily="18" charset="0"/>
            </a:endParaRPr>
          </a:p>
          <a:p>
            <a:r>
              <a:rPr lang="en-US" sz="19200" u="sng" dirty="0" smtClean="0">
                <a:solidFill>
                  <a:schemeClr val="tx1"/>
                </a:solidFill>
                <a:latin typeface="Times New Roman" panose="02020603050405020304" pitchFamily="18" charset="0"/>
                <a:cs typeface="Times New Roman" panose="02020603050405020304" pitchFamily="18" charset="0"/>
              </a:rPr>
              <a:t>New </a:t>
            </a:r>
            <a:r>
              <a:rPr lang="en-US" sz="19200" u="sng" dirty="0">
                <a:solidFill>
                  <a:schemeClr val="tx1"/>
                </a:solidFill>
                <a:latin typeface="Times New Roman" panose="02020603050405020304" pitchFamily="18" charset="0"/>
                <a:cs typeface="Times New Roman" panose="02020603050405020304" pitchFamily="18" charset="0"/>
              </a:rPr>
              <a:t>Jersey Title I Schools</a:t>
            </a:r>
            <a:endParaRPr lang="en-US" sz="19200" dirty="0" smtClean="0">
              <a:solidFill>
                <a:schemeClr val="tx1"/>
              </a:solidFill>
              <a:effectLst/>
              <a:latin typeface="Times New Roman" panose="02020603050405020304" pitchFamily="18" charset="0"/>
              <a:cs typeface="Times New Roman" panose="02020603050405020304" pitchFamily="18" charset="0"/>
            </a:endParaRPr>
          </a:p>
          <a:p>
            <a:endParaRPr lang="en-US" sz="2800" dirty="0" smtClean="0"/>
          </a:p>
          <a:p>
            <a:endParaRPr lang="en-US" sz="2800" dirty="0"/>
          </a:p>
          <a:p>
            <a:pPr lvl="0"/>
            <a:r>
              <a:rPr lang="en-US" sz="2800" dirty="0"/>
              <a:t> </a:t>
            </a:r>
          </a:p>
          <a:p>
            <a:endParaRPr lang="en-US" sz="19200" dirty="0"/>
          </a:p>
        </p:txBody>
      </p:sp>
      <p:pic>
        <p:nvPicPr>
          <p:cNvPr id="6" name="Picture 3"/>
          <p:cNvPicPr>
            <a:picLocks noChangeAspect="1" noChangeArrowheads="1"/>
          </p:cNvPicPr>
          <p:nvPr/>
        </p:nvPicPr>
        <p:blipFill>
          <a:blip r:embed="rId2" cstate="print"/>
          <a:srcRect/>
          <a:stretch>
            <a:fillRect/>
          </a:stretch>
        </p:blipFill>
        <p:spPr bwMode="auto">
          <a:xfrm>
            <a:off x="3429000" y="3733800"/>
            <a:ext cx="2057401" cy="1447800"/>
          </a:xfrm>
          <a:prstGeom prst="rect">
            <a:avLst/>
          </a:prstGeom>
          <a:ln>
            <a:noFill/>
          </a:ln>
          <a:effectLst>
            <a:softEdge rad="112500"/>
          </a:effectLst>
        </p:spPr>
      </p:pic>
      <p:pic>
        <p:nvPicPr>
          <p:cNvPr id="7" name="Picture 1" descr="MCAN03327_0000[1]"/>
          <p:cNvPicPr>
            <a:picLocks noChangeArrowheads="1"/>
          </p:cNvPicPr>
          <p:nvPr/>
        </p:nvPicPr>
        <p:blipFill>
          <a:blip r:embed="rId3" cstate="print">
            <a:lum contrast="60000"/>
            <a:grayscl/>
            <a:extLst>
              <a:ext uri="{28A0092B-C50C-407E-A947-70E740481C1C}">
                <a14:useLocalDpi xmlns:a14="http://schemas.microsoft.com/office/drawing/2010/main" val="0"/>
              </a:ext>
            </a:extLst>
          </a:blip>
          <a:srcRect/>
          <a:stretch>
            <a:fillRect/>
          </a:stretch>
        </p:blipFill>
        <p:spPr bwMode="auto">
          <a:xfrm>
            <a:off x="3581401" y="5181600"/>
            <a:ext cx="1905000" cy="67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WordArt 5"/>
          <p:cNvSpPr>
            <a:spLocks noChangeArrowheads="1" noChangeShapeType="1" noTextEdit="1"/>
          </p:cNvSpPr>
          <p:nvPr/>
        </p:nvSpPr>
        <p:spPr bwMode="auto">
          <a:xfrm>
            <a:off x="3048000" y="5980362"/>
            <a:ext cx="2895600" cy="374650"/>
          </a:xfrm>
          <a:prstGeom prst="rect">
            <a:avLst/>
          </a:prstGeom>
        </p:spPr>
        <p:txBody>
          <a:bodyPr wrap="none" fromWordArt="1">
            <a:prstTxWarp prst="textCanDown">
              <a:avLst>
                <a:gd name="adj" fmla="val 18505"/>
              </a:avLst>
            </a:prstTxWarp>
          </a:bodyPr>
          <a:lstStyle/>
          <a:p>
            <a:pPr algn="ctr"/>
            <a:r>
              <a:rPr lang="en-US" sz="800" kern="10" dirty="0">
                <a:ln w="9525">
                  <a:solidFill>
                    <a:srgbClr val="FFC000"/>
                  </a:solidFill>
                  <a:round/>
                  <a:headEnd/>
                  <a:tailEnd/>
                </a:ln>
                <a:solidFill>
                  <a:srgbClr val="000000"/>
                </a:solidFill>
                <a:latin typeface="Times New Roman"/>
                <a:cs typeface="Times New Roman"/>
              </a:rPr>
              <a:t>Home of the Greyhounds</a:t>
            </a:r>
          </a:p>
        </p:txBody>
      </p:sp>
    </p:spTree>
    <p:extLst>
      <p:ext uri="{BB962C8B-B14F-4D97-AF65-F5344CB8AC3E}">
        <p14:creationId xmlns:p14="http://schemas.microsoft.com/office/powerpoint/2010/main" val="366365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Parent </a:t>
            </a:r>
            <a:r>
              <a:rPr lang="en-US" dirty="0" smtClean="0">
                <a:latin typeface="Times New Roman" panose="02020603050405020304" pitchFamily="18" charset="0"/>
                <a:cs typeface="Times New Roman" panose="02020603050405020304" pitchFamily="18" charset="0"/>
              </a:rPr>
              <a:t>Involvement Activities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Literacy </a:t>
            </a:r>
            <a:r>
              <a:rPr lang="en-US" dirty="0">
                <a:latin typeface="Times New Roman" panose="02020603050405020304" pitchFamily="18" charset="0"/>
                <a:cs typeface="Times New Roman" panose="02020603050405020304" pitchFamily="18" charset="0"/>
              </a:rPr>
              <a:t>and technology </a:t>
            </a:r>
            <a:r>
              <a:rPr lang="en-US" dirty="0" smtClean="0">
                <a:latin typeface="Times New Roman" panose="02020603050405020304" pitchFamily="18" charset="0"/>
                <a:cs typeface="Times New Roman" panose="02020603050405020304" pitchFamily="18" charset="0"/>
              </a:rPr>
              <a:t>training for parents.</a:t>
            </a:r>
          </a:p>
          <a:p>
            <a:pPr lvl="0"/>
            <a:r>
              <a:rPr lang="en-US" dirty="0" smtClean="0">
                <a:latin typeface="Times New Roman" panose="02020603050405020304" pitchFamily="18" charset="0"/>
                <a:cs typeface="Times New Roman" panose="02020603050405020304" pitchFamily="18" charset="0"/>
              </a:rPr>
              <a:t>Parent training to enhance involvement of other parents.</a:t>
            </a:r>
          </a:p>
          <a:p>
            <a:pPr lvl="0"/>
            <a:r>
              <a:rPr lang="en-US" dirty="0" smtClean="0">
                <a:latin typeface="Times New Roman" panose="02020603050405020304" pitchFamily="18" charset="0"/>
                <a:cs typeface="Times New Roman" panose="02020603050405020304" pitchFamily="18" charset="0"/>
              </a:rPr>
              <a:t>Parent Teacher Conferences.</a:t>
            </a:r>
          </a:p>
          <a:p>
            <a:pPr lvl="0"/>
            <a:r>
              <a:rPr lang="en-US" dirty="0" smtClean="0">
                <a:latin typeface="Times New Roman" panose="02020603050405020304" pitchFamily="18" charset="0"/>
                <a:cs typeface="Times New Roman" panose="02020603050405020304" pitchFamily="18" charset="0"/>
              </a:rPr>
              <a:t>Participate in Parent Advisory Groups such as PTO/ PTA. </a:t>
            </a:r>
          </a:p>
          <a:p>
            <a:pPr lvl="0"/>
            <a:r>
              <a:rPr lang="en-US" dirty="0" smtClean="0">
                <a:latin typeface="Times New Roman" panose="02020603050405020304" pitchFamily="18" charset="0"/>
                <a:cs typeface="Times New Roman" panose="02020603050405020304" pitchFamily="18" charset="0"/>
              </a:rPr>
              <a:t>School Leadership Committee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SLC).</a:t>
            </a:r>
          </a:p>
        </p:txBody>
      </p:sp>
    </p:spTree>
    <p:extLst>
      <p:ext uri="{BB962C8B-B14F-4D97-AF65-F5344CB8AC3E}">
        <p14:creationId xmlns:p14="http://schemas.microsoft.com/office/powerpoint/2010/main" val="405331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6800"/>
            <a:ext cx="5943600" cy="838200"/>
          </a:xfrm>
        </p:spPr>
        <p:txBody>
          <a:bodyPr>
            <a:normAutofit fontScale="90000"/>
          </a:bodyPr>
          <a:lstStyle/>
          <a:p>
            <a:r>
              <a:rPr lang="en-US" sz="2700" dirty="0" smtClean="0"/>
              <a:t/>
            </a:r>
            <a:br>
              <a:rPr lang="en-US" sz="2700" dirty="0" smtClean="0"/>
            </a:br>
            <a:r>
              <a:rPr lang="en-US" sz="5300" dirty="0" smtClean="0">
                <a:latin typeface="Times New Roman" panose="02020603050405020304" pitchFamily="18" charset="0"/>
                <a:cs typeface="Times New Roman" panose="02020603050405020304" pitchFamily="18" charset="0"/>
              </a:rPr>
              <a:t>Resources</a:t>
            </a:r>
            <a:endParaRPr lang="en-US" sz="53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2133600"/>
            <a:ext cx="7391400" cy="2895601"/>
          </a:xfrm>
        </p:spPr>
        <p:txBody>
          <a:bodyPr>
            <a:normAutofit/>
          </a:bodyPr>
          <a:lstStyle/>
          <a:p>
            <a:pPr marL="0" lvl="0" indent="0">
              <a:buNone/>
            </a:pPr>
            <a:endParaRPr lang="en-US" dirty="0">
              <a:latin typeface="Times New Roman" panose="02020603050405020304" pitchFamily="18" charset="0"/>
              <a:cs typeface="Times New Roman" panose="02020603050405020304" pitchFamily="18" charset="0"/>
            </a:endParaRPr>
          </a:p>
          <a:p>
            <a:pPr lvl="0"/>
            <a:r>
              <a:rPr lang="en-US" sz="1800" dirty="0" smtClean="0">
                <a:latin typeface="Times New Roman" panose="02020603050405020304" pitchFamily="18" charset="0"/>
                <a:cs typeface="Times New Roman" panose="02020603050405020304" pitchFamily="18" charset="0"/>
                <a:hlinkClick r:id="rId2"/>
              </a:rPr>
              <a:t>http</a:t>
            </a:r>
            <a:r>
              <a:rPr lang="en-US" sz="1800" dirty="0">
                <a:latin typeface="Times New Roman" panose="02020603050405020304" pitchFamily="18" charset="0"/>
                <a:cs typeface="Times New Roman" panose="02020603050405020304" pitchFamily="18" charset="0"/>
                <a:hlinkClick r:id="rId2"/>
              </a:rPr>
              <a:t>://www.nj.gov/education/title1/program/parent</a:t>
            </a:r>
            <a:r>
              <a:rPr lang="en-US" sz="1800" dirty="0" smtClean="0">
                <a:latin typeface="Times New Roman" panose="02020603050405020304" pitchFamily="18" charset="0"/>
                <a:cs typeface="Times New Roman" panose="02020603050405020304" pitchFamily="18" charset="0"/>
                <a:hlinkClick r:id="rId2"/>
              </a:rPr>
              <a:t>/</a:t>
            </a:r>
            <a:r>
              <a:rPr lang="en-US" sz="1800" dirty="0" smtClean="0">
                <a:latin typeface="Times New Roman" panose="02020603050405020304" pitchFamily="18" charset="0"/>
                <a:cs typeface="Times New Roman" panose="02020603050405020304" pitchFamily="18" charset="0"/>
              </a:rPr>
              <a:t>.</a:t>
            </a:r>
          </a:p>
          <a:p>
            <a:pPr lvl="0"/>
            <a:r>
              <a:rPr lang="en-US" sz="1800" dirty="0" smtClean="0">
                <a:latin typeface="Times New Roman" panose="02020603050405020304" pitchFamily="18" charset="0"/>
                <a:cs typeface="Times New Roman" panose="02020603050405020304" pitchFamily="18" charset="0"/>
              </a:rPr>
              <a:t>NJDOE Parent Link for Spanish-Speaking Parents: http://www.nj.gov/education/bilingual/parents/spanish</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lvl="0"/>
            <a:r>
              <a:rPr lang="en-US" sz="1800" dirty="0" smtClean="0">
                <a:latin typeface="Times New Roman" panose="02020603050405020304" pitchFamily="18" charset="0"/>
                <a:cs typeface="Times New Roman" panose="02020603050405020304" pitchFamily="18" charset="0"/>
              </a:rPr>
              <a:t>NJDOE </a:t>
            </a:r>
            <a:r>
              <a:rPr lang="en-US" sz="1800" dirty="0">
                <a:latin typeface="Times New Roman" panose="02020603050405020304" pitchFamily="18" charset="0"/>
                <a:cs typeface="Times New Roman" panose="02020603050405020304" pitchFamily="18" charset="0"/>
              </a:rPr>
              <a:t>“For </a:t>
            </a:r>
            <a:r>
              <a:rPr lang="en-US" sz="1800" dirty="0" smtClean="0">
                <a:latin typeface="Times New Roman" panose="02020603050405020304" pitchFamily="18" charset="0"/>
                <a:cs typeface="Times New Roman" panose="02020603050405020304" pitchFamily="18" charset="0"/>
              </a:rPr>
              <a:t>Parents” http</a:t>
            </a:r>
            <a:r>
              <a:rPr lang="en-US" sz="1800" dirty="0">
                <a:latin typeface="Times New Roman" panose="02020603050405020304" pitchFamily="18" charset="0"/>
                <a:cs typeface="Times New Roman" panose="02020603050405020304" pitchFamily="18" charset="0"/>
              </a:rPr>
              <a:t>://www.nj.gov/education/bilingual/resources/websites/parents.htm</a:t>
            </a:r>
          </a:p>
          <a:p>
            <a:pPr lvl="0"/>
            <a:r>
              <a:rPr lang="en-US" sz="1800" dirty="0">
                <a:latin typeface="Times New Roman" panose="02020603050405020304" pitchFamily="18" charset="0"/>
                <a:cs typeface="Times New Roman" panose="02020603050405020304" pitchFamily="18" charset="0"/>
                <a:hlinkClick r:id="rId3"/>
              </a:rPr>
              <a:t>http://www.nj.gov/education/parents</a:t>
            </a:r>
            <a:r>
              <a:rPr lang="en-US" sz="1800" dirty="0" smtClean="0">
                <a:latin typeface="Times New Roman" panose="02020603050405020304" pitchFamily="18" charset="0"/>
                <a:cs typeface="Times New Roman" panose="02020603050405020304" pitchFamily="18" charset="0"/>
                <a:hlinkClick r:id="rId3"/>
              </a:rPr>
              <a:t>/</a:t>
            </a:r>
            <a:endParaRPr lang="en-US" sz="1800" dirty="0" smtClean="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http://www.pps-nj.us/pps/Parents%20and%20Students/Title%20I%20Programs</a:t>
            </a:r>
            <a:r>
              <a:rPr lang="en-US" sz="1800" dirty="0">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472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077200" cy="13716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a:t/>
            </a:r>
            <a:br>
              <a:rPr lang="en-US" sz="4000" dirty="0"/>
            </a:br>
            <a:r>
              <a:rPr lang="en-US" sz="4000" dirty="0" smtClean="0"/>
              <a:t> </a:t>
            </a:r>
            <a:r>
              <a:rPr lang="en-US" sz="4000" b="1" dirty="0">
                <a:latin typeface="Times New Roman" panose="02020603050405020304" pitchFamily="18" charset="0"/>
                <a:cs typeface="Times New Roman" panose="02020603050405020304" pitchFamily="18" charset="0"/>
              </a:rPr>
              <a:t>Topic: Annual Title </a:t>
            </a:r>
            <a:r>
              <a:rPr lang="en-US" sz="4000" b="1" dirty="0" smtClean="0">
                <a:latin typeface="Times New Roman" panose="02020603050405020304" pitchFamily="18" charset="0"/>
                <a:cs typeface="Times New Roman" panose="02020603050405020304" pitchFamily="18" charset="0"/>
              </a:rPr>
              <a:t>I </a:t>
            </a:r>
            <a:r>
              <a:rPr lang="en-US" sz="4000" b="1" dirty="0">
                <a:latin typeface="Times New Roman" panose="02020603050405020304" pitchFamily="18" charset="0"/>
                <a:cs typeface="Times New Roman" panose="02020603050405020304" pitchFamily="18" charset="0"/>
              </a:rPr>
              <a:t>Parent Meeting</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95400" y="1219200"/>
            <a:ext cx="6477000" cy="4495800"/>
          </a:xfrm>
        </p:spPr>
        <p:txBody>
          <a:bodyPr>
            <a:normAutofit lnSpcReduction="10000"/>
          </a:bodyPr>
          <a:lstStyle/>
          <a:p>
            <a:pPr lvl="0"/>
            <a:r>
              <a:rPr lang="en-US" sz="3600" dirty="0">
                <a:solidFill>
                  <a:schemeClr val="tx1"/>
                </a:solidFill>
                <a:latin typeface="Times New Roman" panose="02020603050405020304" pitchFamily="18" charset="0"/>
                <a:cs typeface="Times New Roman" panose="02020603050405020304" pitchFamily="18" charset="0"/>
              </a:rPr>
              <a:t>Agenda</a:t>
            </a:r>
            <a:endParaRPr lang="en-US" sz="3600" dirty="0" smtClean="0">
              <a:solidFill>
                <a:schemeClr val="tx1"/>
              </a:solidFill>
              <a:latin typeface="Times New Roman" panose="02020603050405020304" pitchFamily="18" charset="0"/>
              <a:cs typeface="Times New Roman" panose="02020603050405020304" pitchFamily="18" charset="0"/>
            </a:endParaRPr>
          </a:p>
          <a:p>
            <a:pPr marL="571500" lvl="0" indent="-571500" algn="l">
              <a:buFont typeface="+mj-lt"/>
              <a:buAutoNum type="romanUcPeriod"/>
            </a:pPr>
            <a:endParaRPr lang="en-US" dirty="0">
              <a:solidFill>
                <a:schemeClr val="tx1"/>
              </a:solidFill>
              <a:latin typeface="Times New Roman" panose="02020603050405020304" pitchFamily="18" charset="0"/>
              <a:cs typeface="Times New Roman" panose="02020603050405020304" pitchFamily="18" charset="0"/>
            </a:endParaRPr>
          </a:p>
          <a:p>
            <a:pPr marL="571500" lvl="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What </a:t>
            </a:r>
            <a:r>
              <a:rPr lang="en-US" dirty="0">
                <a:solidFill>
                  <a:schemeClr val="tx1"/>
                </a:solidFill>
                <a:latin typeface="Times New Roman" panose="02020603050405020304" pitchFamily="18" charset="0"/>
                <a:cs typeface="Times New Roman" panose="02020603050405020304" pitchFamily="18" charset="0"/>
              </a:rPr>
              <a:t>is Title I? </a:t>
            </a:r>
          </a:p>
          <a:p>
            <a:pPr marL="571500" lvl="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Goals of Title I</a:t>
            </a:r>
          </a:p>
          <a:p>
            <a:pPr marL="571500" indent="-571500" algn="l">
              <a:buFont typeface="+mj-lt"/>
              <a:buAutoNum type="romanUcPeriod"/>
            </a:pPr>
            <a:r>
              <a:rPr lang="en-US" dirty="0">
                <a:solidFill>
                  <a:schemeClr val="tx1"/>
                </a:solidFill>
                <a:latin typeface="Times New Roman" panose="02020603050405020304" pitchFamily="18" charset="0"/>
                <a:cs typeface="Times New Roman" panose="02020603050405020304" pitchFamily="18" charset="0"/>
              </a:rPr>
              <a:t>Title I Funds </a:t>
            </a:r>
            <a:endParaRPr lang="en-US" dirty="0" smtClean="0">
              <a:solidFill>
                <a:schemeClr val="tx1"/>
              </a:solidFill>
              <a:latin typeface="Times New Roman" panose="02020603050405020304" pitchFamily="18" charset="0"/>
              <a:cs typeface="Times New Roman" panose="02020603050405020304" pitchFamily="18" charset="0"/>
            </a:endParaRPr>
          </a:p>
          <a:p>
            <a:pPr marL="571500" indent="-571500" algn="l">
              <a:buFont typeface="+mj-lt"/>
              <a:buAutoNum type="romanUcPeriod"/>
            </a:pPr>
            <a:r>
              <a:rPr lang="en-US" dirty="0">
                <a:solidFill>
                  <a:schemeClr val="tx1"/>
                </a:solidFill>
                <a:latin typeface="Times New Roman" panose="02020603050405020304" pitchFamily="18" charset="0"/>
                <a:cs typeface="Times New Roman" panose="02020603050405020304" pitchFamily="18" charset="0"/>
              </a:rPr>
              <a:t>Program Information</a:t>
            </a:r>
          </a:p>
          <a:p>
            <a:pPr marL="57150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Parental Notifications Requirements</a:t>
            </a:r>
          </a:p>
          <a:p>
            <a:pPr marL="571500" lvl="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Parent </a:t>
            </a:r>
            <a:r>
              <a:rPr lang="en-US" dirty="0">
                <a:solidFill>
                  <a:schemeClr val="tx1"/>
                </a:solidFill>
                <a:latin typeface="Times New Roman" panose="02020603050405020304" pitchFamily="18" charset="0"/>
                <a:cs typeface="Times New Roman" panose="02020603050405020304" pitchFamily="18" charset="0"/>
              </a:rPr>
              <a:t>Involvement </a:t>
            </a:r>
            <a:endParaRPr lang="en-US" dirty="0" smtClean="0">
              <a:solidFill>
                <a:schemeClr val="tx1"/>
              </a:solidFill>
              <a:latin typeface="Times New Roman" panose="02020603050405020304" pitchFamily="18" charset="0"/>
              <a:cs typeface="Times New Roman" panose="02020603050405020304" pitchFamily="18" charset="0"/>
            </a:endParaRPr>
          </a:p>
          <a:p>
            <a:pPr marL="571500" lvl="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Parent Involvement Activities</a:t>
            </a:r>
          </a:p>
          <a:p>
            <a:pPr marL="571500" lvl="0" indent="-571500" algn="l">
              <a:buFont typeface="+mj-lt"/>
              <a:buAutoNum type="romanUcPeriod"/>
            </a:pPr>
            <a:r>
              <a:rPr lang="en-US" dirty="0" smtClean="0">
                <a:solidFill>
                  <a:schemeClr val="tx1"/>
                </a:solidFill>
                <a:latin typeface="Times New Roman" panose="02020603050405020304" pitchFamily="18" charset="0"/>
                <a:cs typeface="Times New Roman" panose="02020603050405020304" pitchFamily="18" charset="0"/>
              </a:rPr>
              <a:t>Resources for Parents</a:t>
            </a:r>
            <a:endParaRPr lang="en-US" dirty="0">
              <a:solidFill>
                <a:schemeClr val="tx1"/>
              </a:solidFill>
              <a:latin typeface="Times New Roman" panose="02020603050405020304" pitchFamily="18" charset="0"/>
              <a:cs typeface="Times New Roman" panose="02020603050405020304" pitchFamily="18" charset="0"/>
            </a:endParaRPr>
          </a:p>
          <a:p>
            <a:pPr algn="l"/>
            <a:endParaRPr lang="en-US" dirty="0">
              <a:solidFill>
                <a:schemeClr val="tx1"/>
              </a:solidFill>
            </a:endParaRPr>
          </a:p>
        </p:txBody>
      </p:sp>
    </p:spTree>
    <p:extLst>
      <p:ext uri="{BB962C8B-B14F-4D97-AF65-F5344CB8AC3E}">
        <p14:creationId xmlns:p14="http://schemas.microsoft.com/office/powerpoint/2010/main" val="4059623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620000" cy="1066800"/>
          </a:xfrm>
        </p:spPr>
        <p:txBody>
          <a:bodyPr>
            <a:noAutofit/>
          </a:bodyPr>
          <a:lstStyle/>
          <a:p>
            <a:r>
              <a:rPr lang="en-US" sz="3600" dirty="0">
                <a:latin typeface="Times New Roman" panose="02020603050405020304" pitchFamily="18" charset="0"/>
                <a:cs typeface="Times New Roman" panose="02020603050405020304" pitchFamily="18" charset="0"/>
              </a:rPr>
              <a:t>What is Title </a:t>
            </a:r>
            <a:r>
              <a:rPr lang="en-US" sz="3600" dirty="0" smtClean="0">
                <a:latin typeface="Times New Roman" panose="02020603050405020304" pitchFamily="18" charset="0"/>
                <a:cs typeface="Times New Roman" panose="02020603050405020304" pitchFamily="18" charset="0"/>
              </a:rPr>
              <a:t>I?</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1905000"/>
            <a:ext cx="6400800" cy="3505200"/>
          </a:xfrm>
        </p:spPr>
        <p:txBody>
          <a:bodyPr>
            <a:noAutofit/>
          </a:bodyPr>
          <a:lstStyle/>
          <a:p>
            <a:pPr marL="285750" indent="-285750" algn="l">
              <a:lnSpc>
                <a:spcPct val="150000"/>
              </a:lnSpc>
              <a:buFont typeface="Wingdings" panose="05000000000000000000" pitchFamily="2" charset="2"/>
              <a:buChar char="Ø"/>
            </a:pPr>
            <a:r>
              <a:rPr lang="en-US" sz="2000" dirty="0" smtClean="0">
                <a:solidFill>
                  <a:schemeClr val="tx1"/>
                </a:solidFill>
                <a:latin typeface="Times New Roman" panose="02020603050405020304" pitchFamily="18" charset="0"/>
                <a:cs typeface="Times New Roman" panose="02020603050405020304" pitchFamily="18" charset="0"/>
              </a:rPr>
              <a:t>Title </a:t>
            </a:r>
            <a:r>
              <a:rPr lang="en-US" sz="2000" dirty="0">
                <a:solidFill>
                  <a:schemeClr val="tx1"/>
                </a:solidFill>
                <a:latin typeface="Times New Roman" panose="02020603050405020304" pitchFamily="18" charset="0"/>
                <a:cs typeface="Times New Roman" panose="02020603050405020304" pitchFamily="18" charset="0"/>
              </a:rPr>
              <a:t>I is a K-12 program that provides </a:t>
            </a:r>
            <a:r>
              <a:rPr lang="en-US" sz="2000" dirty="0" smtClean="0">
                <a:solidFill>
                  <a:schemeClr val="tx1"/>
                </a:solidFill>
                <a:latin typeface="Times New Roman" panose="02020603050405020304" pitchFamily="18" charset="0"/>
                <a:cs typeface="Times New Roman" panose="02020603050405020304" pitchFamily="18" charset="0"/>
              </a:rPr>
              <a:t> additional </a:t>
            </a:r>
            <a:r>
              <a:rPr lang="en-US" sz="2000" dirty="0">
                <a:solidFill>
                  <a:schemeClr val="tx1"/>
                </a:solidFill>
                <a:latin typeface="Times New Roman" panose="02020603050405020304" pitchFamily="18" charset="0"/>
                <a:cs typeface="Times New Roman" panose="02020603050405020304" pitchFamily="18" charset="0"/>
              </a:rPr>
              <a:t>academic support and learning </a:t>
            </a:r>
            <a:r>
              <a:rPr lang="en-US" sz="2000" dirty="0" smtClean="0">
                <a:solidFill>
                  <a:schemeClr val="tx1"/>
                </a:solidFill>
                <a:latin typeface="Times New Roman" panose="02020603050405020304" pitchFamily="18" charset="0"/>
                <a:cs typeface="Times New Roman" panose="02020603050405020304" pitchFamily="18" charset="0"/>
              </a:rPr>
              <a:t> opportunities </a:t>
            </a:r>
            <a:r>
              <a:rPr lang="en-US" sz="2000" dirty="0">
                <a:solidFill>
                  <a:schemeClr val="tx1"/>
                </a:solidFill>
                <a:latin typeface="Times New Roman" panose="02020603050405020304" pitchFamily="18" charset="0"/>
                <a:cs typeface="Times New Roman" panose="02020603050405020304" pitchFamily="18" charset="0"/>
              </a:rPr>
              <a:t>for students at schools with high </a:t>
            </a:r>
            <a:r>
              <a:rPr lang="en-US" sz="2000" dirty="0" smtClean="0">
                <a:solidFill>
                  <a:schemeClr val="tx1"/>
                </a:solidFill>
                <a:latin typeface="Times New Roman" panose="02020603050405020304" pitchFamily="18" charset="0"/>
                <a:cs typeface="Times New Roman" panose="02020603050405020304" pitchFamily="18" charset="0"/>
              </a:rPr>
              <a:t> percentages </a:t>
            </a:r>
            <a:r>
              <a:rPr lang="en-US" sz="2000" dirty="0">
                <a:solidFill>
                  <a:schemeClr val="tx1"/>
                </a:solidFill>
                <a:latin typeface="Times New Roman" panose="02020603050405020304" pitchFamily="18" charset="0"/>
                <a:cs typeface="Times New Roman" panose="02020603050405020304" pitchFamily="18" charset="0"/>
              </a:rPr>
              <a:t>of socioeconomically disadvantaged </a:t>
            </a:r>
            <a:r>
              <a:rPr lang="en-US" sz="2000" dirty="0" smtClean="0">
                <a:solidFill>
                  <a:schemeClr val="tx1"/>
                </a:solidFill>
                <a:latin typeface="Times New Roman" panose="02020603050405020304" pitchFamily="18" charset="0"/>
                <a:cs typeface="Times New Roman" panose="02020603050405020304" pitchFamily="18" charset="0"/>
              </a:rPr>
              <a:t> children</a:t>
            </a:r>
            <a:r>
              <a:rPr lang="en-US" sz="2000" dirty="0">
                <a:solidFill>
                  <a:schemeClr val="tx1"/>
                </a:solidFill>
                <a:latin typeface="Times New Roman" panose="02020603050405020304" pitchFamily="18" charset="0"/>
                <a:cs typeface="Times New Roman" panose="02020603050405020304" pitchFamily="18" charset="0"/>
              </a:rPr>
              <a:t>. </a:t>
            </a:r>
            <a:endParaRPr lang="en-US" sz="2000" dirty="0" smtClean="0">
              <a:solidFill>
                <a:schemeClr val="tx1"/>
              </a:solidFill>
              <a:latin typeface="Times New Roman" panose="02020603050405020304" pitchFamily="18" charset="0"/>
              <a:cs typeface="Times New Roman" panose="02020603050405020304" pitchFamily="18" charset="0"/>
            </a:endParaRPr>
          </a:p>
          <a:p>
            <a:pPr marL="285750" indent="-285750" algn="l">
              <a:lnSpc>
                <a:spcPct val="150000"/>
              </a:lnSpc>
              <a:buFont typeface="Wingdings" panose="05000000000000000000" pitchFamily="2" charset="2"/>
              <a:buChar char="Ø"/>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program is intended to help ensure </a:t>
            </a:r>
            <a:r>
              <a:rPr lang="en-US" sz="2000" dirty="0" smtClean="0">
                <a:solidFill>
                  <a:schemeClr val="tx1"/>
                </a:solidFill>
                <a:latin typeface="Times New Roman" panose="02020603050405020304" pitchFamily="18" charset="0"/>
                <a:cs typeface="Times New Roman" panose="02020603050405020304" pitchFamily="18" charset="0"/>
              </a:rPr>
              <a:t>that </a:t>
            </a:r>
            <a:r>
              <a:rPr lang="en-US" sz="2000" dirty="0">
                <a:solidFill>
                  <a:schemeClr val="tx1"/>
                </a:solidFill>
                <a:latin typeface="Times New Roman" panose="02020603050405020304" pitchFamily="18" charset="0"/>
                <a:cs typeface="Times New Roman" panose="02020603050405020304" pitchFamily="18" charset="0"/>
              </a:rPr>
              <a:t>all students meet state academic standards.</a:t>
            </a:r>
          </a:p>
          <a:p>
            <a:pPr algn="l"/>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365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Goals of Title I</a:t>
            </a:r>
          </a:p>
        </p:txBody>
      </p:sp>
      <p:sp>
        <p:nvSpPr>
          <p:cNvPr id="3" name="Content Placeholder 2"/>
          <p:cNvSpPr>
            <a:spLocks noGrp="1"/>
          </p:cNvSpPr>
          <p:nvPr>
            <p:ph idx="1"/>
          </p:nvPr>
        </p:nvSpPr>
        <p:spPr/>
        <p:txBody>
          <a:bodyPr/>
          <a:lstStyle/>
          <a:p>
            <a:pPr lvl="0"/>
            <a:r>
              <a:rPr lang="en-US" dirty="0" smtClean="0">
                <a:latin typeface="Times New Roman" panose="02020603050405020304" pitchFamily="18" charset="0"/>
                <a:cs typeface="Times New Roman" panose="02020603050405020304" pitchFamily="18" charset="0"/>
              </a:rPr>
              <a:t>Increase </a:t>
            </a:r>
            <a:r>
              <a:rPr lang="en-US" dirty="0">
                <a:latin typeface="Times New Roman" panose="02020603050405020304" pitchFamily="18" charset="0"/>
                <a:cs typeface="Times New Roman" panose="02020603050405020304" pitchFamily="18" charset="0"/>
              </a:rPr>
              <a:t>academic </a:t>
            </a:r>
            <a:r>
              <a:rPr lang="en-US" dirty="0" smtClean="0">
                <a:latin typeface="Times New Roman" panose="02020603050405020304" pitchFamily="18" charset="0"/>
                <a:cs typeface="Times New Roman" panose="02020603050405020304" pitchFamily="18" charset="0"/>
              </a:rPr>
              <a:t>achievement.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Provide direct instructional support to students. </a:t>
            </a:r>
          </a:p>
          <a:p>
            <a:pPr lvl="0"/>
            <a:r>
              <a:rPr lang="en-US" dirty="0">
                <a:latin typeface="Times New Roman" panose="02020603050405020304" pitchFamily="18" charset="0"/>
                <a:cs typeface="Times New Roman" panose="02020603050405020304" pitchFamily="18" charset="0"/>
              </a:rPr>
              <a:t>Provide professional development for teachers. </a:t>
            </a:r>
          </a:p>
          <a:p>
            <a:r>
              <a:rPr lang="en-US" dirty="0">
                <a:latin typeface="Times New Roman" panose="02020603050405020304" pitchFamily="18" charset="0"/>
                <a:cs typeface="Times New Roman" panose="02020603050405020304" pitchFamily="18" charset="0"/>
              </a:rPr>
              <a:t>Promote parent education and </a:t>
            </a:r>
            <a:r>
              <a:rPr lang="en-US" dirty="0" smtClean="0">
                <a:latin typeface="Times New Roman" panose="02020603050405020304" pitchFamily="18" charset="0"/>
                <a:cs typeface="Times New Roman" panose="02020603050405020304" pitchFamily="18" charset="0"/>
              </a:rPr>
              <a:t>involvement.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51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6965245" cy="706418"/>
          </a:xfrm>
          <a:noFill/>
        </p:spPr>
        <p:txBody>
          <a:bodyPr>
            <a:normAutofit fontScale="90000"/>
          </a:bodyPr>
          <a:lstStyle/>
          <a:p>
            <a:r>
              <a:rPr lang="en-US" dirty="0" smtClean="0"/>
              <a:t/>
            </a:r>
            <a:br>
              <a:rPr lang="en-US" dirty="0" smtClean="0"/>
            </a:br>
            <a:r>
              <a:rPr lang="en-US" dirty="0" smtClean="0">
                <a:latin typeface="Times New Roman" panose="02020603050405020304" pitchFamily="18" charset="0"/>
                <a:cs typeface="Times New Roman" panose="02020603050405020304" pitchFamily="18" charset="0"/>
              </a:rPr>
              <a:t>Title </a:t>
            </a:r>
            <a:r>
              <a:rPr lang="en-US" dirty="0">
                <a:latin typeface="Times New Roman" panose="02020603050405020304" pitchFamily="18" charset="0"/>
                <a:cs typeface="Times New Roman" panose="02020603050405020304" pitchFamily="18" charset="0"/>
              </a:rPr>
              <a:t>I Funds Federal Funds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7800" y="2209800"/>
            <a:ext cx="6196405" cy="1447800"/>
          </a:xfrm>
        </p:spPr>
        <p:txBody>
          <a:bodyPr>
            <a:normAutofit/>
          </a:bodyPr>
          <a:lstStyle/>
          <a:p>
            <a:pPr lvl="0"/>
            <a:r>
              <a:rPr lang="en-US" dirty="0" smtClean="0">
                <a:latin typeface="Times New Roman" panose="02020603050405020304" pitchFamily="18" charset="0"/>
                <a:cs typeface="Times New Roman" panose="02020603050405020304" pitchFamily="18" charset="0"/>
              </a:rPr>
              <a:t>One percent of a schools total Title I budget is for parent involvement activities.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165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Program Information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63040" y="2119257"/>
            <a:ext cx="6196405" cy="2605143"/>
          </a:xfrm>
        </p:spPr>
        <p:txBody>
          <a:bodyPr>
            <a:normAutofit/>
          </a:bodyPr>
          <a:lstStyle/>
          <a:p>
            <a:pPr lvl="0"/>
            <a:r>
              <a:rPr lang="en-US" dirty="0" smtClean="0">
                <a:latin typeface="Times New Roman" panose="02020603050405020304" pitchFamily="18" charset="0"/>
                <a:cs typeface="Times New Roman" panose="02020603050405020304" pitchFamily="18" charset="0"/>
              </a:rPr>
              <a:t>Title I Annual Parent Meeting</a:t>
            </a:r>
          </a:p>
          <a:p>
            <a:pPr lvl="0"/>
            <a:r>
              <a:rPr lang="en-US" dirty="0" smtClean="0">
                <a:latin typeface="Times New Roman" panose="02020603050405020304" pitchFamily="18" charset="0"/>
                <a:cs typeface="Times New Roman" panose="02020603050405020304" pitchFamily="18" charset="0"/>
              </a:rPr>
              <a:t>School Curriculum</a:t>
            </a:r>
          </a:p>
          <a:p>
            <a:pPr lvl="0"/>
            <a:r>
              <a:rPr lang="en-US" dirty="0" smtClean="0">
                <a:latin typeface="Times New Roman" panose="02020603050405020304" pitchFamily="18" charset="0"/>
                <a:cs typeface="Times New Roman" panose="02020603050405020304" pitchFamily="18" charset="0"/>
              </a:rPr>
              <a:t>Assessment Measurements</a:t>
            </a:r>
          </a:p>
          <a:p>
            <a:pPr lvl="0"/>
            <a:r>
              <a:rPr lang="en-US" dirty="0" smtClean="0">
                <a:latin typeface="Times New Roman" panose="02020603050405020304" pitchFamily="18" charset="0"/>
                <a:cs typeface="Times New Roman" panose="02020603050405020304" pitchFamily="18" charset="0"/>
              </a:rPr>
              <a:t>Children Proficiency Level </a:t>
            </a:r>
          </a:p>
          <a:p>
            <a:pPr lvl="0"/>
            <a:r>
              <a:rPr lang="en-US" dirty="0" smtClean="0">
                <a:latin typeface="Times New Roman" panose="02020603050405020304" pitchFamily="18" charset="0"/>
                <a:cs typeface="Times New Roman" panose="02020603050405020304" pitchFamily="18" charset="0"/>
              </a:rPr>
              <a:t>Professional Development  </a:t>
            </a:r>
          </a:p>
        </p:txBody>
      </p:sp>
    </p:spTree>
    <p:extLst>
      <p:ext uri="{BB962C8B-B14F-4D97-AF65-F5344CB8AC3E}">
        <p14:creationId xmlns:p14="http://schemas.microsoft.com/office/powerpoint/2010/main" val="15377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Parental Notification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2667000"/>
            <a:ext cx="6196405" cy="2528943"/>
          </a:xfrm>
        </p:spPr>
        <p:txBody>
          <a:bodyPr>
            <a:normAutofit/>
          </a:bodyPr>
          <a:lstStyle/>
          <a:p>
            <a:pPr lvl="0"/>
            <a:r>
              <a:rPr lang="en-US" sz="2800" dirty="0" smtClean="0">
                <a:latin typeface="Times New Roman" panose="02020603050405020304" pitchFamily="18" charset="0"/>
                <a:cs typeface="Times New Roman" panose="02020603050405020304" pitchFamily="18" charset="0"/>
              </a:rPr>
              <a:t>Parents’ Right-to-Know Letter</a:t>
            </a:r>
          </a:p>
          <a:p>
            <a:pPr lvl="0"/>
            <a:r>
              <a:rPr lang="en-US" sz="2800" dirty="0" smtClean="0">
                <a:latin typeface="Times New Roman" panose="02020603050405020304" pitchFamily="18" charset="0"/>
                <a:cs typeface="Times New Roman" panose="02020603050405020304" pitchFamily="18" charset="0"/>
              </a:rPr>
              <a:t>Limited English Proficient (LEP)</a:t>
            </a:r>
          </a:p>
          <a:p>
            <a:pPr lvl="0"/>
            <a:r>
              <a:rPr lang="en-US" sz="2800" dirty="0" smtClean="0">
                <a:latin typeface="Times New Roman" panose="02020603050405020304" pitchFamily="18" charset="0"/>
                <a:cs typeface="Times New Roman" panose="02020603050405020304" pitchFamily="18" charset="0"/>
              </a:rPr>
              <a:t>A Written Parent </a:t>
            </a:r>
            <a:r>
              <a:rPr lang="en-US" sz="2800" dirty="0">
                <a:latin typeface="Times New Roman" panose="02020603050405020304" pitchFamily="18" charset="0"/>
                <a:cs typeface="Times New Roman" panose="02020603050405020304" pitchFamily="18" charset="0"/>
              </a:rPr>
              <a:t>Involvement </a:t>
            </a:r>
            <a:r>
              <a:rPr lang="en-US" sz="2800" dirty="0" smtClean="0">
                <a:latin typeface="Times New Roman" panose="02020603050405020304" pitchFamily="18" charset="0"/>
                <a:cs typeface="Times New Roman" panose="02020603050405020304" pitchFamily="18" charset="0"/>
              </a:rPr>
              <a:t>Policy</a:t>
            </a:r>
          </a:p>
          <a:p>
            <a:pPr lvl="0"/>
            <a:r>
              <a:rPr lang="en-US" sz="2800" dirty="0" smtClean="0">
                <a:latin typeface="Times New Roman" panose="02020603050405020304" pitchFamily="18" charset="0"/>
                <a:cs typeface="Times New Roman" panose="02020603050405020304" pitchFamily="18" charset="0"/>
              </a:rPr>
              <a:t> Parent School Compact</a:t>
            </a:r>
          </a:p>
        </p:txBody>
      </p:sp>
    </p:spTree>
    <p:extLst>
      <p:ext uri="{BB962C8B-B14F-4D97-AF65-F5344CB8AC3E}">
        <p14:creationId xmlns:p14="http://schemas.microsoft.com/office/powerpoint/2010/main" val="3977098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Parental Involvement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nSpc>
                <a:spcPct val="150000"/>
              </a:lnSpc>
            </a:pPr>
            <a:r>
              <a:rPr lang="en-US" sz="2800" dirty="0">
                <a:latin typeface="Times New Roman" panose="02020603050405020304" pitchFamily="18" charset="0"/>
                <a:cs typeface="Times New Roman" panose="02020603050405020304" pitchFamily="18" charset="0"/>
              </a:rPr>
              <a:t>NCLB defines parental involvement as the participation of parents in regular, two-way, meaningful communication involving student academic learning and other school activities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97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Parental Involvement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1676400"/>
            <a:ext cx="6196405" cy="3603812"/>
          </a:xfrm>
        </p:spPr>
        <p:txBody>
          <a:bodyPr>
            <a:normAutofit fontScale="77500" lnSpcReduction="20000"/>
          </a:bodyPr>
          <a:lstStyle/>
          <a:p>
            <a:pPr marL="0" lvl="0" indent="0" algn="ctr">
              <a:buNone/>
            </a:pPr>
            <a:r>
              <a:rPr lang="en-US" sz="2900" b="1" dirty="0">
                <a:latin typeface="Times New Roman" panose="02020603050405020304" pitchFamily="18" charset="0"/>
                <a:cs typeface="Times New Roman" panose="02020603050405020304" pitchFamily="18" charset="0"/>
              </a:rPr>
              <a:t>The Definition Ensures the Following:</a:t>
            </a:r>
          </a:p>
          <a:p>
            <a:pPr lvl="0" algn="ctr"/>
            <a:endParaRPr lang="en-US" sz="2900" b="1"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That parents play an integral role in their child’s </a:t>
            </a:r>
            <a:r>
              <a:rPr lang="en-US" dirty="0" smtClean="0">
                <a:latin typeface="Times New Roman" panose="02020603050405020304" pitchFamily="18" charset="0"/>
                <a:cs typeface="Times New Roman" panose="02020603050405020304" pitchFamily="18" charset="0"/>
              </a:rPr>
              <a:t>learning.</a:t>
            </a:r>
            <a:endParaRPr lang="en-US" dirty="0">
              <a:latin typeface="Times New Roman" panose="02020603050405020304" pitchFamily="18" charset="0"/>
              <a:cs typeface="Times New Roman" panose="02020603050405020304" pitchFamily="18" charset="0"/>
            </a:endParaRP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That parents are encouraged to be actively involved in their child’s education at </a:t>
            </a:r>
            <a:r>
              <a:rPr lang="en-US" dirty="0" smtClean="0">
                <a:latin typeface="Times New Roman" panose="02020603050405020304" pitchFamily="18" charset="0"/>
                <a:cs typeface="Times New Roman" panose="02020603050405020304" pitchFamily="18" charset="0"/>
              </a:rPr>
              <a:t>school.</a:t>
            </a:r>
            <a:endParaRPr lang="en-US" dirty="0">
              <a:latin typeface="Times New Roman" panose="02020603050405020304" pitchFamily="18" charset="0"/>
              <a:cs typeface="Times New Roman" panose="02020603050405020304" pitchFamily="18" charset="0"/>
            </a:endParaRP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That parents are full partners in their child’s education and are included, as appropriate, in decision-making and on advisory </a:t>
            </a:r>
            <a:r>
              <a:rPr lang="en-US" dirty="0" smtClean="0">
                <a:latin typeface="Times New Roman" panose="02020603050405020304" pitchFamily="18" charset="0"/>
                <a:cs typeface="Times New Roman" panose="02020603050405020304" pitchFamily="18" charset="0"/>
              </a:rPr>
              <a:t>committees such as volunteer activities,  PTO/PTA and other Parent Advocacy Group </a:t>
            </a:r>
            <a:r>
              <a:rPr lang="en-US" dirty="0">
                <a:latin typeface="Times New Roman" panose="02020603050405020304" pitchFamily="18" charset="0"/>
                <a:cs typeface="Times New Roman" panose="02020603050405020304" pitchFamily="18" charset="0"/>
              </a:rPr>
              <a:t>to assist in the education of their </a:t>
            </a:r>
            <a:r>
              <a:rPr lang="en-US" dirty="0" smtClean="0">
                <a:latin typeface="Times New Roman" panose="02020603050405020304" pitchFamily="18" charset="0"/>
                <a:cs typeface="Times New Roman" panose="02020603050405020304" pitchFamily="18" charset="0"/>
              </a:rPr>
              <a:t>child.</a:t>
            </a:r>
            <a:endParaRPr lang="en-US" dirty="0">
              <a:latin typeface="Times New Roman" panose="02020603050405020304" pitchFamily="18" charset="0"/>
              <a:cs typeface="Times New Roman" panose="02020603050405020304" pitchFamily="18" charset="0"/>
            </a:endParaRPr>
          </a:p>
          <a:p>
            <a:pPr marL="0" lv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049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1563</TotalTime>
  <Words>661</Words>
  <Application>Microsoft Office PowerPoint</Application>
  <PresentationFormat>On-screen Show (4:3)</PresentationFormat>
  <Paragraphs>95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PLEASANTVILLE School District  </vt:lpstr>
      <vt:lpstr>       Topic: Annual Title I Parent Meeting </vt:lpstr>
      <vt:lpstr>What is Title I?</vt:lpstr>
      <vt:lpstr>Goals of Title I</vt:lpstr>
      <vt:lpstr> Title I Funds Federal Funds </vt:lpstr>
      <vt:lpstr>Program Information</vt:lpstr>
      <vt:lpstr>Parental Notification  Requirements</vt:lpstr>
      <vt:lpstr>Parental Involvement    </vt:lpstr>
      <vt:lpstr>Parental Involvement    </vt:lpstr>
      <vt:lpstr>Parent Involvement Activities </vt:lpstr>
      <vt:lpstr>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Torres, Carmen</dc:creator>
  <cp:lastModifiedBy>Torres, Carmen</cp:lastModifiedBy>
  <cp:revision>66</cp:revision>
  <cp:lastPrinted>2015-03-04T13:42:06Z</cp:lastPrinted>
  <dcterms:created xsi:type="dcterms:W3CDTF">2015-02-26T19:57:22Z</dcterms:created>
  <dcterms:modified xsi:type="dcterms:W3CDTF">2016-08-23T17:05:43Z</dcterms:modified>
</cp:coreProperties>
</file>