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8" r:id="rId6"/>
    <p:sldId id="277" r:id="rId7"/>
    <p:sldId id="260" r:id="rId8"/>
    <p:sldId id="261" r:id="rId9"/>
    <p:sldId id="279" r:id="rId10"/>
    <p:sldId id="278" r:id="rId11"/>
    <p:sldId id="27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89" autoAdjust="0"/>
  </p:normalViewPr>
  <p:slideViewPr>
    <p:cSldViewPr>
      <p:cViewPr varScale="1">
        <p:scale>
          <a:sx n="103" d="100"/>
          <a:sy n="103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EE7885-48EF-4D27-A26D-82A1F165A5A6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A77E4B8-39A3-4F45-8BB9-A74CDB1AC7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513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F11A2F4-0492-47FA-9F19-702F3D9D8BB3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4A022CE-19E3-483A-BA6B-C238D7DA63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351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22CE-19E3-483A-BA6B-C238D7DA631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93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22CE-19E3-483A-BA6B-C238D7DA631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163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s-ES" dirty="0" smtClean="0"/>
              <a:t>La ley federal requiere que cada distrito que recibe más de $500,000 en fondos de Titulo</a:t>
            </a:r>
            <a:r>
              <a:rPr lang="es-ES" baseline="0" dirty="0" smtClean="0"/>
              <a:t> </a:t>
            </a:r>
            <a:r>
              <a:rPr lang="es-ES" dirty="0" smtClean="0"/>
              <a:t>I debe reservar no menos del 1 % de su asignación para actividades de participación de los padres.</a:t>
            </a:r>
            <a:endParaRPr lang="en-US" dirty="0" smtClean="0"/>
          </a:p>
          <a:p>
            <a:endParaRPr lang="en-US" dirty="0" smtClean="0"/>
          </a:p>
          <a:p>
            <a:r>
              <a:rPr lang="es-ES" dirty="0" smtClean="0"/>
              <a:t>La</a:t>
            </a:r>
            <a:r>
              <a:rPr lang="es-ES" baseline="0" dirty="0" smtClean="0"/>
              <a:t> </a:t>
            </a:r>
            <a:r>
              <a:rPr lang="es-ES" baseline="0" dirty="0" err="1" smtClean="0"/>
              <a:t>a</a:t>
            </a:r>
            <a:r>
              <a:rPr lang="es-ES" dirty="0" err="1" smtClean="0"/>
              <a:t>signacion</a:t>
            </a:r>
            <a:r>
              <a:rPr lang="es-ES" baseline="0" dirty="0" smtClean="0"/>
              <a:t> de fondos esta </a:t>
            </a:r>
            <a:r>
              <a:rPr lang="es-ES" dirty="0" smtClean="0"/>
              <a:t>basado</a:t>
            </a:r>
            <a:r>
              <a:rPr lang="es-ES" baseline="0" dirty="0" smtClean="0"/>
              <a:t> en </a:t>
            </a:r>
            <a:r>
              <a:rPr lang="es-ES" dirty="0" smtClean="0"/>
              <a:t>el número de estudiantes elegibles para almuerzo gratis o reducido.</a:t>
            </a:r>
          </a:p>
          <a:p>
            <a:endParaRPr lang="en-US" dirty="0" smtClean="0"/>
          </a:p>
          <a:p>
            <a:r>
              <a:rPr lang="en-US" dirty="0" smtClean="0"/>
              <a:t>PPS total allocation is $11655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22CE-19E3-483A-BA6B-C238D7DA631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605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Cada escuela debe convocar una reunión anual para informar a los padres sobre su participación en programas de Título I, sus requisitos y las notificaciones de los padres. </a:t>
            </a:r>
          </a:p>
          <a:p>
            <a:r>
              <a:rPr lang="es-ES" dirty="0" smtClean="0"/>
              <a:t>El Distrito/Escuela ofrece talleres educativos para educar a los padres acerca del currículo, las evaluaciones académicas estatales y locales y cómo monitorear y apoyar el progreso de su niño. </a:t>
            </a:r>
          </a:p>
          <a:p>
            <a:endParaRPr lang="es-ES" dirty="0" smtClean="0"/>
          </a:p>
          <a:p>
            <a:r>
              <a:rPr lang="es-ES" dirty="0" smtClean="0"/>
              <a:t>Educar a personal de la escuela en técnicas para comunicarse y como trabajar con los padres.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22CE-19E3-483A-BA6B-C238D7DA631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910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s-ES" dirty="0" smtClean="0"/>
              <a:t>Se notifican a los padres al principio del año escolar de su derecho de conocer las cualificaciones de los profesores y </a:t>
            </a:r>
            <a:r>
              <a:rPr lang="es-ES" dirty="0" err="1" smtClean="0"/>
              <a:t>paraprofesionales</a:t>
            </a:r>
            <a:r>
              <a:rPr lang="es-ES" dirty="0" smtClean="0"/>
              <a:t> de sus hijos. </a:t>
            </a:r>
          </a:p>
          <a:p>
            <a:pPr defTabSz="931774">
              <a:defRPr/>
            </a:pPr>
            <a:r>
              <a:rPr lang="es-ES" dirty="0" smtClean="0"/>
              <a:t>Los padres de niños (ESL) </a:t>
            </a:r>
            <a:r>
              <a:rPr lang="es-ES" dirty="0" err="1" smtClean="0"/>
              <a:t>Limited</a:t>
            </a:r>
            <a:r>
              <a:rPr lang="es-ES" dirty="0" smtClean="0"/>
              <a:t> English </a:t>
            </a:r>
            <a:r>
              <a:rPr lang="es-ES" dirty="0" err="1" smtClean="0"/>
              <a:t>Proficient</a:t>
            </a:r>
            <a:r>
              <a:rPr lang="es-ES" dirty="0" smtClean="0"/>
              <a:t> colocados en un programa educativo de instrucción de ESL/</a:t>
            </a:r>
            <a:r>
              <a:rPr lang="es-ES" dirty="0" err="1" smtClean="0"/>
              <a:t>Bilingual</a:t>
            </a:r>
            <a:r>
              <a:rPr lang="es-ES" dirty="0" smtClean="0"/>
              <a:t> deben ser notificados, no más tarde de 30 días después del inicio del año escolar, el motivo de la colocación de sus hijos, el nivel </a:t>
            </a:r>
            <a:r>
              <a:rPr lang="es-ES" dirty="0" err="1" smtClean="0"/>
              <a:t>academico</a:t>
            </a:r>
            <a:r>
              <a:rPr lang="es-ES" dirty="0" smtClean="0"/>
              <a:t> del niño y la política de participación de los padres que establece las expectativas del distrito para la participación de los padres. El cuaderno escolar</a:t>
            </a:r>
            <a:r>
              <a:rPr lang="es-ES" baseline="0" dirty="0" smtClean="0"/>
              <a:t> para padres </a:t>
            </a:r>
            <a:r>
              <a:rPr lang="es-ES" dirty="0" smtClean="0"/>
              <a:t>describe las responsabilidades de la escuela, los padres y el estudiante para el logro estudiantil.</a:t>
            </a:r>
            <a:r>
              <a:rPr lang="es-ES" baseline="0" dirty="0" smtClean="0"/>
              <a:t> Todos estos documentos son </a:t>
            </a:r>
            <a:r>
              <a:rPr lang="es-ES" dirty="0" smtClean="0"/>
              <a:t>publicado en la pagina</a:t>
            </a:r>
            <a:r>
              <a:rPr lang="es-ES" baseline="0" dirty="0" smtClean="0"/>
              <a:t> de Internet </a:t>
            </a:r>
            <a:r>
              <a:rPr lang="es-ES" dirty="0" smtClean="0"/>
              <a:t>el distrito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22CE-19E3-483A-BA6B-C238D7DA631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9043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Según la USDE es significado del padre es:</a:t>
            </a:r>
          </a:p>
          <a:p>
            <a:r>
              <a:rPr lang="es-ES" dirty="0" smtClean="0"/>
              <a:t>El término "padre" incluye un tutor legal u otra persona (como un abuelo o padrastro con quien vive el niño o una persona que es legalmente responsable por el bienestar del niño). [La ley NCLB, sección 9101(31)]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22CE-19E3-483A-BA6B-C238D7DA6310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81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22CE-19E3-483A-BA6B-C238D7DA631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8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Los talleres deben proporcionar materiales tales como vocabulario, lectura y tecnología</a:t>
            </a:r>
            <a:r>
              <a:rPr lang="es-ES" baseline="0" dirty="0" smtClean="0"/>
              <a:t> </a:t>
            </a:r>
            <a:r>
              <a:rPr lang="es-ES" dirty="0" smtClean="0"/>
              <a:t>para ayudar a los padres trabajar con sus hijos y otros padres. Asegúrese de que la información enviada a los padres es comprensible. El Comité de Liderazgo Escolar (SLC) provee a los padres la oportunidad de participar en el programa académico de la escuela.  ¿Qué es el SLC? El SLC desarrolla,</a:t>
            </a:r>
            <a:r>
              <a:rPr lang="es-ES" baseline="0" dirty="0" smtClean="0"/>
              <a:t> supervisa </a:t>
            </a:r>
            <a:r>
              <a:rPr lang="es-ES" dirty="0" smtClean="0"/>
              <a:t>y evalúa el plan para el logro académico</a:t>
            </a:r>
            <a:r>
              <a:rPr lang="es-ES" baseline="0" dirty="0" smtClean="0"/>
              <a:t> </a:t>
            </a:r>
            <a:r>
              <a:rPr lang="es-ES" dirty="0" smtClean="0"/>
              <a:t>del estudiante, incluyendo la implementación</a:t>
            </a:r>
            <a:r>
              <a:rPr lang="es-ES" baseline="0" dirty="0" smtClean="0"/>
              <a:t> de </a:t>
            </a:r>
            <a:r>
              <a:rPr lang="es-ES" dirty="0" smtClean="0"/>
              <a:t>programas y servicios de apoyo a los estudiantes.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022CE-19E3-483A-BA6B-C238D7DA6310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58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4988C6A-862D-4C55-B9B6-F19C60902915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D016779-BE0F-4F77-80DD-BF3D6AD271D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j.gov/education/parents/" TargetMode="External"/><Relationship Id="rId2" Type="http://schemas.openxmlformats.org/officeDocument/2006/relationships/hyperlink" Target="http://www.nj.gov/education/title1/program/paren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962901" cy="1905000"/>
          </a:xfrm>
        </p:spPr>
        <p:txBody>
          <a:bodyPr rtlCol="0">
            <a:normAutofit fontScale="90000"/>
          </a:bodyPr>
          <a:lstStyle/>
          <a:p>
            <a:pPr lvl="0"/>
            <a:r>
              <a:rPr lang="en-US" sz="40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PLEASANTVILLE School District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981200"/>
            <a:ext cx="7010400" cy="1752600"/>
          </a:xfrm>
        </p:spPr>
        <p:txBody>
          <a:bodyPr>
            <a:normAutofit fontScale="25000" lnSpcReduction="20000"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s-ES" sz="1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de los </a:t>
            </a:r>
            <a:r>
              <a:rPr lang="es-ES" sz="14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Padres en el </a:t>
            </a:r>
            <a:r>
              <a:rPr lang="es-ES" sz="144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 </a:t>
            </a:r>
            <a:r>
              <a:rPr lang="es-ES" sz="144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Título I en las Escuelas de Nueva Jersey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2800" dirty="0"/>
              <a:t> </a:t>
            </a:r>
          </a:p>
          <a:p>
            <a:endParaRPr lang="en-US" sz="192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3733800"/>
            <a:ext cx="2057401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" descr="MCAN03327_0000[1]"/>
          <p:cNvPicPr>
            <a:picLocks noChangeArrowheads="1"/>
          </p:cNvPicPr>
          <p:nvPr/>
        </p:nvPicPr>
        <p:blipFill>
          <a:blip r:embed="rId3" cstate="print">
            <a:lum contrast="60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1" y="5181600"/>
            <a:ext cx="1905000" cy="67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5"/>
          <p:cNvSpPr>
            <a:spLocks noChangeArrowheads="1" noChangeShapeType="1" noTextEdit="1"/>
          </p:cNvSpPr>
          <p:nvPr/>
        </p:nvSpPr>
        <p:spPr bwMode="auto">
          <a:xfrm>
            <a:off x="3048000" y="5980362"/>
            <a:ext cx="2895600" cy="3746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18505"/>
              </a:avLst>
            </a:prstTxWarp>
          </a:bodyPr>
          <a:lstStyle/>
          <a:p>
            <a:pPr algn="ctr"/>
            <a:r>
              <a:rPr lang="en-US" sz="800" kern="10" dirty="0">
                <a:ln w="9525">
                  <a:solidFill>
                    <a:srgbClr val="FFC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Home of the Greyhounds</a:t>
            </a:r>
          </a:p>
        </p:txBody>
      </p:sp>
    </p:spTree>
    <p:extLst>
      <p:ext uri="{BB962C8B-B14F-4D97-AF65-F5344CB8AC3E}">
        <p14:creationId xmlns:p14="http://schemas.microsoft.com/office/powerpoint/2010/main" val="36636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162800" cy="120248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Actividades para Participación de los Padres</a:t>
            </a:r>
            <a:b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286000"/>
            <a:ext cx="6196405" cy="3603812"/>
          </a:xfrm>
        </p:spPr>
        <p:txBody>
          <a:bodyPr>
            <a:normAutofit/>
          </a:bodyPr>
          <a:lstStyle/>
          <a:p>
            <a:pPr lvl="0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Talleres de Lectura, Escritura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Tecnológica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los padres. </a:t>
            </a:r>
            <a:endParaRPr lang="es-E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Talleres para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mejorar la participación de otros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padres.</a:t>
            </a:r>
          </a:p>
          <a:p>
            <a:pPr lvl="0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Conferencias de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Padres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Maestros.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 en grupos de padres asesores como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PTO / PTA y el Comité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Liderazgo Escolar (School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Leadership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Committee-SLC</a:t>
            </a:r>
            <a:r>
              <a:rPr lang="en-US" dirty="0" smtClean="0"/>
              <a:t>).</a:t>
            </a:r>
            <a:endParaRPr lang="en-US" dirty="0"/>
          </a:p>
          <a:p>
            <a:pPr marL="0" lv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33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14400"/>
            <a:ext cx="7239000" cy="137160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Recursos de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Información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los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696200" cy="289560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endParaRPr lang="en-US" dirty="0"/>
          </a:p>
          <a:p>
            <a:pPr lv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://www.nj.gov/education/title1/program/parent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/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NJDOE Parent Link for Spanish-Speaking Parents: http://www.nj.gov/education/bilingual/parents/spanish/  </a:t>
            </a:r>
          </a:p>
          <a:p>
            <a:pPr lvl="0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NJDOE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Parents” http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://www.nj.gov/education/bilingual/resources/websites/parents.htm</a:t>
            </a:r>
          </a:p>
          <a:p>
            <a:pPr lvl="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http://www.nj.gov/education/parents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/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http://www.pps-nj.us/pps/Parents%20and%20Students/Title%20I%20Programs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47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8077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3600" b="1" dirty="0"/>
              <a:t>Tema: Reunión </a:t>
            </a:r>
            <a:r>
              <a:rPr lang="en-US" sz="3600" b="1" dirty="0" err="1" smtClean="0"/>
              <a:t>Anual</a:t>
            </a:r>
            <a:r>
              <a:rPr lang="en-US" sz="3600" b="1" dirty="0" smtClean="0"/>
              <a:t> del Programa  Título I para Padres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295400"/>
            <a:ext cx="6477000" cy="4495800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</a:t>
            </a:r>
            <a:endParaRPr lang="en-US" sz="4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l">
              <a:buFont typeface="+mj-lt"/>
              <a:buAutoNum type="romanUcPeriod"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0" indent="-571500" algn="l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¿Qué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I?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 Programa Título I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Fondos del Programa 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Información del Programa</a:t>
            </a:r>
          </a:p>
          <a:p>
            <a:pPr marL="571500" lvl="0" indent="-571500" algn="l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Requisitos y Notificaciones a Padres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de Padres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Actividades para Participación de los Padres</a:t>
            </a:r>
          </a:p>
          <a:p>
            <a:pPr marL="571500" indent="-571500" algn="l">
              <a:buFont typeface="+mj-lt"/>
              <a:buAutoNum type="romanUcPeriod"/>
            </a:pPr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Recursos </a:t>
            </a:r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Información </a:t>
            </a:r>
            <a:r>
              <a:rPr lang="es-E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los </a:t>
            </a:r>
            <a:r>
              <a:rPr lang="es-E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Padres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9623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143000"/>
            <a:ext cx="5410200" cy="7620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¿Qué es Título I?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810000"/>
          </a:xfrm>
        </p:spPr>
        <p:txBody>
          <a:bodyPr>
            <a:noAutofit/>
          </a:bodyPr>
          <a:lstStyle/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Título I es un programa </a:t>
            </a:r>
            <a:r>
              <a:rPr 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 grados K-12 </a:t>
            </a:r>
            <a:r>
              <a:rPr 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 proporciona apoyo </a:t>
            </a:r>
            <a:r>
              <a:rPr 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adicional académico </a:t>
            </a:r>
            <a:r>
              <a:rPr 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oportunidades de aprendizaje para los estudiantes en las escuelas con altos </a:t>
            </a:r>
            <a:r>
              <a:rPr 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porcentajes de </a:t>
            </a:r>
            <a:r>
              <a:rPr 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desventajas </a:t>
            </a:r>
            <a:r>
              <a:rPr 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socioeconómicas. </a:t>
            </a:r>
          </a:p>
          <a:p>
            <a:pPr marL="285750" indent="-285750" algn="l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es-E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programa está diseñado para ayudar a asegurar que todos los estudiantes cumplan con las normas académicas</a:t>
            </a:r>
            <a:r>
              <a:rPr lang="es-ES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365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 del Título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537960" cy="3603812"/>
          </a:xfrm>
        </p:spPr>
        <p:txBody>
          <a:bodyPr>
            <a:noAutofit/>
          </a:bodyPr>
          <a:lstStyle/>
          <a:p>
            <a:pPr lvl="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Aumentar el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aprovechamiento académico.</a:t>
            </a:r>
          </a:p>
          <a:p>
            <a:pPr lvl="0"/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Proporciona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apoyo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 de instrucción a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estudiantes.</a:t>
            </a:r>
          </a:p>
          <a:p>
            <a:pPr lvl="0"/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Proveer desarrollo profesional para maestros. </a:t>
            </a:r>
            <a:endParaRPr lang="es-E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Promover la participación y la educación para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padres.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5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6965245" cy="1087418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Fondos Federales del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514600"/>
            <a:ext cx="6629400" cy="1905000"/>
          </a:xfrm>
        </p:spPr>
        <p:txBody>
          <a:bodyPr>
            <a:normAutofit/>
          </a:bodyPr>
          <a:lstStyle/>
          <a:p>
            <a:pPr lvl="0"/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1 % del total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 presupuesto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los fondos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es-E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Título I, de las escuelas que participan el programa, es </a:t>
            </a:r>
            <a:r>
              <a:rPr lang="es-E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actividades de participación de padres.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16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Información del Programa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196405" cy="2909943"/>
          </a:xfrm>
        </p:spPr>
        <p:txBody>
          <a:bodyPr>
            <a:normAutofit/>
          </a:bodyPr>
          <a:lstStyle/>
          <a:p>
            <a:pPr lvl="0"/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Reunión Anual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Título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para Padres.</a:t>
            </a: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Currículo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Evaluación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 Aprovechamiento </a:t>
            </a: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cadémico de Estudiantes.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Nivel de Aptitud del los Niños. 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Desarrollo Profesional para Maestros.</a:t>
            </a:r>
          </a:p>
        </p:txBody>
      </p:sp>
    </p:spTree>
    <p:extLst>
      <p:ext uri="{BB962C8B-B14F-4D97-AF65-F5344CB8AC3E}">
        <p14:creationId xmlns:p14="http://schemas.microsoft.com/office/powerpoint/2010/main" val="15377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Requisitos y Notificaciones a Padres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2133600"/>
            <a:ext cx="5318760" cy="3603812"/>
          </a:xfrm>
        </p:spPr>
        <p:txBody>
          <a:bodyPr>
            <a:normAutofit/>
          </a:bodyPr>
          <a:lstStyle/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Parents’ Right-to-Know Letter. </a:t>
            </a:r>
          </a:p>
          <a:p>
            <a:pPr marL="0" lv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(Derecho-A-Saber)- Carta 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Limited English Proficient (LEP).</a:t>
            </a:r>
          </a:p>
          <a:p>
            <a:pPr marL="0" lv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(Inglés como Segundo Idioma)</a:t>
            </a: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Written Parent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Involvement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Policy.</a:t>
            </a:r>
          </a:p>
          <a:p>
            <a:pPr marL="0" lvl="0" indent="0"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(P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olítica de Participación </a:t>
            </a:r>
            <a:r>
              <a:rPr lang="es-E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P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Parent School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Compact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>
              <a:buNone/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s-E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(Cuaderno Escolar para Padres)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09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de Padres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119257"/>
            <a:ext cx="6690360" cy="2681343"/>
          </a:xfrm>
        </p:spPr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es-E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NCLB define la participación de los padres como la participación de padres en comunicación regular, bidireccional, significativa que implica el aprendizaje académico de estudiante y otras actividades escolares.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9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838200"/>
            <a:ext cx="6383868" cy="87706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Participación de Padres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981200"/>
            <a:ext cx="6553200" cy="3603812"/>
          </a:xfrm>
        </p:spPr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r>
              <a:rPr lang="es-E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s-E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Definición Asegura </a:t>
            </a:r>
            <a:r>
              <a:rPr lang="es-E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 </a:t>
            </a:r>
            <a:r>
              <a:rPr lang="es-ES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Siguiente:</a:t>
            </a:r>
          </a:p>
          <a:p>
            <a:pPr marL="0" lvl="0" indent="0" algn="ctr">
              <a:buNone/>
            </a:pPr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los padres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desempeñen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papel integral en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aprendizaje de sus niños.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los padres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sean motivados a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participar activamente en la educación de sus hijos en la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escuela.</a:t>
            </a: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los padres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sean afiliados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la educación de sus hijos y </a:t>
            </a:r>
            <a:r>
              <a:rPr lang="es-ES" sz="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están </a:t>
            </a:r>
            <a:r>
              <a:rPr lang="es-E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incluidos, cuando proceda, en la toma de decisiones y en comités consultivos tales como actividades de voluntariado, PTO/PTA y otro grupo de padres para ayudar en la educación de sus hijos</a:t>
            </a:r>
            <a:r>
              <a:rPr lang="es-ES" sz="3800" dirty="0"/>
              <a:t>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28104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1043</TotalTime>
  <Words>875</Words>
  <Application>Microsoft Office PowerPoint</Application>
  <PresentationFormat>On-screen Show (4:3)</PresentationFormat>
  <Paragraphs>85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Pushpin</vt:lpstr>
      <vt:lpstr>PLEASANTVILLE School District  </vt:lpstr>
      <vt:lpstr>        Tema: Reunión Anual del Programa  Título I para Padres</vt:lpstr>
      <vt:lpstr>¿Qué es Título I?</vt:lpstr>
      <vt:lpstr>Objetivos del Título I</vt:lpstr>
      <vt:lpstr>  Fondos Federales del Programa   </vt:lpstr>
      <vt:lpstr>Información del Programa</vt:lpstr>
      <vt:lpstr>Requisitos y Notificaciones a Padres</vt:lpstr>
      <vt:lpstr> Participación de Padres  </vt:lpstr>
      <vt:lpstr>Participación de Padres </vt:lpstr>
      <vt:lpstr>  Actividades para Participación de los Padres  </vt:lpstr>
      <vt:lpstr> Recursos de Información para los Padres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Torres, Carmen</dc:creator>
  <cp:lastModifiedBy>Torres, Carmen</cp:lastModifiedBy>
  <cp:revision>91</cp:revision>
  <cp:lastPrinted>2015-09-08T13:11:01Z</cp:lastPrinted>
  <dcterms:created xsi:type="dcterms:W3CDTF">2015-02-26T19:57:22Z</dcterms:created>
  <dcterms:modified xsi:type="dcterms:W3CDTF">2016-08-23T17:06:11Z</dcterms:modified>
</cp:coreProperties>
</file>